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4"/>
  </p:handoutMasterIdLst>
  <p:sldIdLst>
    <p:sldId id="1471" r:id="rId3"/>
    <p:sldId id="561" r:id="rId4"/>
    <p:sldId id="1472" r:id="rId5"/>
    <p:sldId id="1411" r:id="rId7"/>
    <p:sldId id="1410" r:id="rId8"/>
    <p:sldId id="1423" r:id="rId9"/>
    <p:sldId id="1179" r:id="rId10"/>
    <p:sldId id="1315" r:id="rId11"/>
    <p:sldId id="1544" r:id="rId12"/>
    <p:sldId id="1522" r:id="rId13"/>
    <p:sldId id="1204" r:id="rId14"/>
    <p:sldId id="1523" r:id="rId15"/>
    <p:sldId id="1525" r:id="rId16"/>
    <p:sldId id="1545" r:id="rId17"/>
    <p:sldId id="1524" r:id="rId18"/>
    <p:sldId id="1476" r:id="rId19"/>
    <p:sldId id="1361" r:id="rId20"/>
    <p:sldId id="1477" r:id="rId21"/>
    <p:sldId id="1546" r:id="rId22"/>
    <p:sldId id="1316" r:id="rId23"/>
    <p:sldId id="1318" r:id="rId24"/>
    <p:sldId id="1317" r:id="rId25"/>
    <p:sldId id="1319" r:id="rId26"/>
    <p:sldId id="1320" r:id="rId27"/>
    <p:sldId id="1547" r:id="rId28"/>
    <p:sldId id="1526" r:id="rId29"/>
    <p:sldId id="1528" r:id="rId30"/>
    <p:sldId id="1530" r:id="rId31"/>
    <p:sldId id="1531" r:id="rId32"/>
    <p:sldId id="1529" r:id="rId33"/>
    <p:sldId id="1527" r:id="rId34"/>
    <p:sldId id="1532" r:id="rId35"/>
    <p:sldId id="1548" r:id="rId36"/>
    <p:sldId id="1549" r:id="rId37"/>
    <p:sldId id="1256" r:id="rId38"/>
    <p:sldId id="1550" r:id="rId39"/>
    <p:sldId id="1551" r:id="rId40"/>
    <p:sldId id="1552" r:id="rId41"/>
    <p:sldId id="1263" r:id="rId42"/>
    <p:sldId id="1553" r:id="rId43"/>
    <p:sldId id="1554" r:id="rId44"/>
    <p:sldId id="1555" r:id="rId45"/>
    <p:sldId id="1556" r:id="rId46"/>
    <p:sldId id="1535" r:id="rId47"/>
    <p:sldId id="1536" r:id="rId48"/>
    <p:sldId id="1537" r:id="rId49"/>
    <p:sldId id="1538" r:id="rId50"/>
    <p:sldId id="1557" r:id="rId51"/>
    <p:sldId id="1542" r:id="rId52"/>
    <p:sldId id="1543" r:id="rId53"/>
    <p:sldId id="1478" r:id="rId54"/>
    <p:sldId id="1533" r:id="rId55"/>
    <p:sldId id="1558" r:id="rId56"/>
    <p:sldId id="1534" r:id="rId57"/>
    <p:sldId id="1474" r:id="rId58"/>
    <p:sldId id="1082" r:id="rId59"/>
    <p:sldId id="1308" r:id="rId60"/>
    <p:sldId id="1309" r:id="rId61"/>
    <p:sldId id="1559" r:id="rId62"/>
    <p:sldId id="750" r:id="rId63"/>
    <p:sldId id="1415" r:id="rId64"/>
    <p:sldId id="1473" r:id="rId65"/>
    <p:sldId id="1560" r:id="rId66"/>
    <p:sldId id="1417" r:id="rId67"/>
    <p:sldId id="1418" r:id="rId68"/>
    <p:sldId id="1419" r:id="rId69"/>
    <p:sldId id="1420" r:id="rId70"/>
    <p:sldId id="1421" r:id="rId71"/>
    <p:sldId id="1561" r:id="rId72"/>
    <p:sldId id="1422" r:id="rId73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9" Type="http://schemas.openxmlformats.org/officeDocument/2006/relationships/tags" Target="tags/tag75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323215" y="124460"/>
            <a:ext cx="10156825" cy="460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grpSp>
        <p:nvGrpSpPr>
          <p:cNvPr id="2" name="PA_组合 47"/>
          <p:cNvGrpSpPr/>
          <p:nvPr userDrawn="1">
            <p:custDataLst>
              <p:tags r:id="rId3"/>
            </p:custDataLst>
          </p:nvPr>
        </p:nvGrpSpPr>
        <p:grpSpPr>
          <a:xfrm>
            <a:off x="415177" y="58474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075" y="2221865"/>
            <a:ext cx="10515600" cy="1111250"/>
          </a:xfrm>
        </p:spPr>
        <p:txBody>
          <a:bodyPr anchor="b"/>
          <a:lstStyle>
            <a:lvl1pPr>
              <a:defRPr sz="6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3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4.xml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19.xml"/><Relationship Id="rId1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6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28.xml"/><Relationship Id="rId1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38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39.xml"/><Relationship Id="rId1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Relationship Id="rId3" Type="http://schemas.openxmlformats.org/officeDocument/2006/relationships/image" Target="../media/image4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44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0.xml"/><Relationship Id="rId1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.xml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4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5.xml"/><Relationship Id="rId1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56.xml"/><Relationship Id="rId1" Type="http://schemas.openxmlformats.org/officeDocument/2006/relationships/image" Target="../media/image14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3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tags" Target="../tags/tag64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5.xml"/><Relationship Id="rId1" Type="http://schemas.openxmlformats.org/officeDocument/2006/relationships/image" Target="../media/image14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1.jpe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1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6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8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jpeg"/><Relationship Id="rId2" Type="http://schemas.openxmlformats.org/officeDocument/2006/relationships/tags" Target="../tags/tag9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月7日 Zero老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自定义</a:t>
            </a:r>
            <a:r>
              <a:rPr lang="en-US" altLang="zh-CN"/>
              <a:t>View</a:t>
            </a:r>
            <a:r>
              <a:rPr lang="zh-CN" altLang="en-US"/>
              <a:t>基础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9257030" cy="391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自定义</a:t>
            </a:r>
            <a:r>
              <a:rPr lang="en-US" altLang="zh-CN"/>
              <a:t>View</a:t>
            </a:r>
            <a:r>
              <a:rPr lang="zh-CN" altLang="en-US"/>
              <a:t>的绘制流程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9675" y="-17145"/>
            <a:ext cx="6282055" cy="7124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584325"/>
            <a:ext cx="1371600" cy="3257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785" y="1584325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测量</a:t>
            </a:r>
            <a:r>
              <a:rPr lang="en-US" altLang="zh-CN"/>
              <a:t>View</a:t>
            </a:r>
            <a:r>
              <a:rPr lang="zh-CN" altLang="en-US"/>
              <a:t>的大小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46500" y="3028950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确定子</a:t>
            </a:r>
            <a:r>
              <a:rPr lang="en-US" altLang="zh-CN"/>
              <a:t>View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0" y="44577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实际绘制内容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91995" y="1768475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30095" y="321310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08200" y="464185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65860"/>
            <a:ext cx="5818505" cy="3843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3555" y="5646420"/>
            <a:ext cx="6082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所以，自定义</a:t>
            </a:r>
            <a:r>
              <a:rPr lang="en-US" altLang="zh-CN"/>
              <a:t>View</a:t>
            </a:r>
            <a:r>
              <a:rPr lang="zh-CN" altLang="en-US"/>
              <a:t>主要是实现 </a:t>
            </a:r>
            <a:r>
              <a:rPr lang="en-US" altLang="zh-CN"/>
              <a:t>onMeasure + onDraw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自定义</a:t>
            </a:r>
            <a:r>
              <a:rPr lang="en-US" altLang="zh-CN"/>
              <a:t>ViewGroup</a:t>
            </a:r>
            <a:r>
              <a:rPr lang="zh-CN" altLang="en-US"/>
              <a:t>主要是实现</a:t>
            </a:r>
            <a:r>
              <a:rPr lang="en-US" altLang="zh-CN"/>
              <a:t>onMeasure + onLayout</a:t>
            </a:r>
            <a:endParaRPr lang="en-US" altLang="zh-CN"/>
          </a:p>
        </p:txBody>
      </p:sp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27160" y="4853940"/>
            <a:ext cx="1576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xiangxue_zero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绘制流程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D2AS$MRJLIPHQ77[MT3Y)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892810"/>
            <a:ext cx="10784840" cy="5276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1458595"/>
            <a:ext cx="6254115" cy="414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PM]N0MN{WL%7`2ME8EZU[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7045" y="0"/>
            <a:ext cx="7153275" cy="7249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2260" y="89535"/>
            <a:ext cx="43510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measureSpec</a:t>
            </a:r>
            <a:r>
              <a:rPr lang="zh-CN" altLang="en-US" sz="2800">
                <a:solidFill>
                  <a:schemeClr val="accent1"/>
                </a:solidFill>
              </a:rPr>
              <a:t>从哪儿来的？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55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1999" y="13101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4766945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  </a:t>
            </a:r>
            <a:r>
              <a:rPr lang="en-US" altLang="zh-CN"/>
              <a:t>LayoutParams</a:t>
            </a:r>
            <a:endParaRPr lang="en-US" altLang="zh-CN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44625" y="1652905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93154" y="45243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getChildMeasureSpec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如何理解？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05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Canvas</a:t>
            </a:r>
            <a:r>
              <a:rPr lang="zh-CN" altLang="en-US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文字测量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文字的测量</a:t>
            </a:r>
            <a:endParaRPr lang="zh-CN" altLang="en-US"/>
          </a:p>
        </p:txBody>
      </p:sp>
      <p:pic>
        <p:nvPicPr>
          <p:cNvPr id="3" name="图片 2" descr="T]DAGH9@JDUV4[558@2X@B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275" y="662940"/>
            <a:ext cx="7393305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FontMetrics</a:t>
            </a:r>
            <a:endParaRPr lang="en-US" altLang="zh-CN"/>
          </a:p>
        </p:txBody>
      </p:sp>
      <p:pic>
        <p:nvPicPr>
          <p:cNvPr id="3" name="图片 2" descr="GQDK3EZYVUX13N_A8T{PW[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704850"/>
            <a:ext cx="10058400" cy="36506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 altLang="zh-CN"/>
              <a:t>FontMetrics</a:t>
            </a:r>
            <a:endParaRPr lang="en-US" altLang="zh-CN"/>
          </a:p>
        </p:txBody>
      </p:sp>
      <p:pic>
        <p:nvPicPr>
          <p:cNvPr id="3" name="图片 2" descr="3G1D0~SXUKAV5FZ0S@DP@0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885825"/>
            <a:ext cx="10944860" cy="5809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获取文字的最小空间</a:t>
            </a:r>
            <a:endParaRPr lang="zh-CN" altLang="en-US"/>
          </a:p>
        </p:txBody>
      </p:sp>
      <p:pic>
        <p:nvPicPr>
          <p:cNvPr id="3" name="图片 2" descr="H5YQ))S~{YG{L7DO0~JJ_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09825"/>
            <a:ext cx="1005840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文字测量</a:t>
            </a:r>
            <a:endParaRPr kumimoji="1" lang="zh-CN" altLang="en-US" sz="266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Title 6"/>
          <p:cNvSpPr txBox="1"/>
          <p:nvPr>
            <p:custDataLst>
              <p:tags r:id="rId3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测量文字的宽度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1766570"/>
            <a:ext cx="8404860" cy="26847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绘制基础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075" y="288290"/>
            <a:ext cx="2797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1"/>
                </a:solidFill>
              </a:rPr>
              <a:t>onDraw</a:t>
            </a:r>
            <a:r>
              <a:rPr lang="zh-CN" altLang="en-US" sz="2800">
                <a:solidFill>
                  <a:schemeClr val="accent1"/>
                </a:solidFill>
              </a:rPr>
              <a:t>的三要素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4031615" cy="6897370"/>
          </a:xfrm>
          <a:prstGeom prst="rect">
            <a:avLst/>
          </a:prstGeom>
        </p:spPr>
      </p:pic>
      <p:pic>
        <p:nvPicPr>
          <p:cNvPr id="2" name="图片 1" descr="rouolan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34560" y="4846955"/>
            <a:ext cx="2011045" cy="20110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5895" y="5968365"/>
            <a:ext cx="3111500" cy="813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" y="977265"/>
            <a:ext cx="7996555" cy="40678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88436" y="2430936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2626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913130"/>
            <a:ext cx="8486775" cy="51466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绘制文字</a:t>
            </a:r>
            <a:endParaRPr lang="zh-CN" altLang="en-US"/>
          </a:p>
        </p:txBody>
      </p:sp>
      <p:pic>
        <p:nvPicPr>
          <p:cNvPr id="3" name="图片 2" descr="LO44QMI@9R31TI]{WHF{D`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365885"/>
            <a:ext cx="1005840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如何把文字绘制在</a:t>
            </a:r>
            <a:r>
              <a:rPr lang="en-US" altLang="zh-CN"/>
              <a:t>View</a:t>
            </a:r>
            <a:r>
              <a:rPr lang="zh-CN" altLang="en-US"/>
              <a:t>的中心</a:t>
            </a:r>
            <a:endParaRPr lang="zh-CN" altLang="en-US"/>
          </a:p>
        </p:txBody>
      </p:sp>
      <p:pic>
        <p:nvPicPr>
          <p:cNvPr id="4" name="图片 3" descr="EUL5QD@(2`A%4C[$OF4X$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8285" y="679450"/>
            <a:ext cx="4799330" cy="6557645"/>
          </a:xfrm>
          <a:prstGeom prst="rect">
            <a:avLst/>
          </a:prstGeom>
        </p:spPr>
      </p:pic>
      <p:pic>
        <p:nvPicPr>
          <p:cNvPr id="5" name="图片 4" descr="817`F3LKO6YLD6Y$4LGURV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831215"/>
            <a:ext cx="879983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0100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uodon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0"/>
            <a:ext cx="3546475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0245" y="2517140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18590" y="5768975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往期视频加肉兰老师微信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" name="图片 1" descr="rouola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455" y="1253490"/>
            <a:ext cx="3601085" cy="3601085"/>
          </a:xfrm>
          <a:prstGeom prst="rect">
            <a:avLst/>
          </a:prstGeom>
        </p:spPr>
      </p:pic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4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SLIDE_ITEM_CNT" val="4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ABLE_BEAUTIFY" val="smartTable{ec254333-1c59-4563-8c37-81ea8202d042}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SLIDE_ITEM_CNT" val="4"/>
</p:tagLst>
</file>

<file path=ppt/tags/tag39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KSO_WM_SLIDE_ITEM_CNT" val="4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SLIDE_ITEM_CNT" val="4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0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1.xml><?xml version="1.0" encoding="utf-8"?>
<p:tagLst xmlns:p="http://schemas.openxmlformats.org/presentationml/2006/main">
  <p:tag name="KSO_WM_SLIDE_ITEM_CNT" val="4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6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67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ags/tag68.xml><?xml version="1.0" encoding="utf-8"?>
<p:tagLst xmlns:p="http://schemas.openxmlformats.org/presentationml/2006/main">
  <p:tag name="PA" val="v4.0.0"/>
</p:tagLst>
</file>

<file path=ppt/tags/tag69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0.0"/>
</p:tagLst>
</file>

<file path=ppt/tags/tag71.xml><?xml version="1.0" encoding="utf-8"?>
<p:tagLst xmlns:p="http://schemas.openxmlformats.org/presentationml/2006/main">
  <p:tag name="PA" val="v4.0.0"/>
</p:tagLst>
</file>

<file path=ppt/tags/tag72.xml><?xml version="1.0" encoding="utf-8"?>
<p:tagLst xmlns:p="http://schemas.openxmlformats.org/presentationml/2006/main">
  <p:tag name="PA" val="v4.0.0"/>
</p:tagLst>
</file>

<file path=ppt/tags/tag73.xml><?xml version="1.0" encoding="utf-8"?>
<p:tagLst xmlns:p="http://schemas.openxmlformats.org/presentationml/2006/main">
  <p:tag name="PA" val="v4.0.0"/>
</p:tagLst>
</file>

<file path=ppt/tags/tag74.xml><?xml version="1.0" encoding="utf-8"?>
<p:tagLst xmlns:p="http://schemas.openxmlformats.org/presentationml/2006/main">
  <p:tag name="PA" val="v4.0.0"/>
</p:tagLst>
</file>

<file path=ppt/tags/tag75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037*5400*0*0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51*151*1932*637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.xml><?xml version="1.0" encoding="utf-8"?>
<p:tagLst xmlns:p="http://schemas.openxmlformats.org/presentationml/2006/main">
  <p:tag name="REFSHAPE" val="367074900"/>
  <p:tag name="KSO_WM_UNIT_PLACING_PICTURE_USER_VIEWPORT" val="{&quot;height&quot;:15840,&quot;width&quot;:158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4384</Words>
  <Application>WPS 演示</Application>
  <PresentationFormat>宽屏</PresentationFormat>
  <Paragraphs>513</Paragraphs>
  <Slides>70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1" baseType="lpstr">
      <vt:lpstr>Arial</vt:lpstr>
      <vt:lpstr>宋体</vt:lpstr>
      <vt:lpstr>Wingdings</vt:lpstr>
      <vt:lpstr>Calibri</vt:lpstr>
      <vt:lpstr>微软雅黑</vt:lpstr>
      <vt:lpstr>Yu Gothic UI Light</vt:lpstr>
      <vt:lpstr>Times New Roman</vt:lpstr>
      <vt:lpstr>等线</vt:lpstr>
      <vt:lpstr>黑体</vt:lpstr>
      <vt:lpstr>方正兰亭超细黑简体</vt:lpstr>
      <vt:lpstr>Arial Unicode MS</vt:lpstr>
      <vt:lpstr>等线 Light</vt:lpstr>
      <vt:lpstr>Impact</vt:lpstr>
      <vt:lpstr>Broadway</vt:lpstr>
      <vt:lpstr>Segoe UI</vt:lpstr>
      <vt:lpstr>Gill Sans</vt:lpstr>
      <vt:lpstr>思源黑体 CN Medium</vt:lpstr>
      <vt:lpstr>思源黑体 CN Normal</vt:lpstr>
      <vt:lpstr>WPS-Bullets</vt:lpstr>
      <vt:lpstr>字魂59号-创粗黑</vt:lpstr>
      <vt:lpstr>Office 主题​​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Canvas文字测量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5185</cp:revision>
  <dcterms:created xsi:type="dcterms:W3CDTF">2016-08-30T15:34:00Z</dcterms:created>
  <dcterms:modified xsi:type="dcterms:W3CDTF">2020-04-07T14:19:41Z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